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</p:sldMasterIdLst>
  <p:notesMasterIdLst>
    <p:notesMasterId r:id="rId14"/>
  </p:notesMasterIdLst>
  <p:sldIdLst>
    <p:sldId id="256" r:id="rId5"/>
    <p:sldId id="257" r:id="rId6"/>
    <p:sldId id="258" r:id="rId7"/>
    <p:sldId id="259" r:id="rId8"/>
    <p:sldId id="291" r:id="rId9"/>
    <p:sldId id="297" r:id="rId10"/>
    <p:sldId id="292" r:id="rId11"/>
    <p:sldId id="296" r:id="rId12"/>
    <p:sldId id="26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24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2256" autoAdjust="0"/>
  </p:normalViewPr>
  <p:slideViewPr>
    <p:cSldViewPr snapToGrid="0">
      <p:cViewPr varScale="1">
        <p:scale>
          <a:sx n="94" d="100"/>
          <a:sy n="94" d="100"/>
        </p:scale>
        <p:origin x="117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Neild" userId="1795359f-a2be-4d29-9eab-d255621340c7" providerId="ADAL" clId="{791C3472-2DD5-4E4E-94AB-B803765DE3D8}"/>
    <pc:docChg chg="modSld">
      <pc:chgData name="Sarah Neild" userId="1795359f-a2be-4d29-9eab-d255621340c7" providerId="ADAL" clId="{791C3472-2DD5-4E4E-94AB-B803765DE3D8}" dt="2021-06-03T00:10:35.109" v="5" actId="113"/>
      <pc:docMkLst>
        <pc:docMk/>
      </pc:docMkLst>
      <pc:sldChg chg="modNotesTx">
        <pc:chgData name="Sarah Neild" userId="1795359f-a2be-4d29-9eab-d255621340c7" providerId="ADAL" clId="{791C3472-2DD5-4E4E-94AB-B803765DE3D8}" dt="2021-06-03T00:10:35.109" v="5" actId="113"/>
        <pc:sldMkLst>
          <pc:docMk/>
          <pc:sldMk cId="868589891" sldId="25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B699ED-DCBF-443D-BE23-2A84295EB88D}" type="datetimeFigureOut">
              <a:rPr lang="en-GB" smtClean="0"/>
              <a:t>03/06/2021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B01E05-DB08-4C28-BF09-AE681D68E8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4826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urplemash.com/site#tab/teachers_au/computing_sow/computing_sow/computing_sow_y3_aus/computing_sow_y3_3-3_aus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purplemash.com/app/pup/sow_y3_L2_ipads_example" TargetMode="External"/><Relationship Id="rId4" Type="http://schemas.openxmlformats.org/officeDocument/2006/relationships/hyperlink" Target="https://www.purplemash.com/site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Unless otherwise stated, all resources can be found on the </a:t>
            </a:r>
            <a:r>
              <a:rPr lang="en-GB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main unit 3.3 page</a:t>
            </a:r>
            <a:r>
              <a:rPr lang="en-GB" sz="18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From here, click on the icon to set a resource as a 2do for your class. Set all the files below as a 2Do (see PDF lesson plan). 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Tool Example 1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Tool Example 2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Times table machine example file (for use on iPads)</a:t>
            </a:r>
            <a:endParaRPr lang="en-GB" sz="1800" u="sng" dirty="0">
              <a:solidFill>
                <a:srgbClr val="0563C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Symbol" panose="05050102010706020507" pitchFamily="18" charset="2"/>
              <a:buNone/>
              <a:tabLst>
                <a:tab pos="457200" algn="l"/>
              </a:tabLst>
              <a:defRPr/>
            </a:pPr>
            <a:endParaRPr lang="en-GB" sz="1800" dirty="0">
              <a:effectLst/>
              <a:latin typeface="Nunito" panose="00000500000000000000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Symbol" panose="05050102010706020507" pitchFamily="18" charset="2"/>
              <a:buNone/>
              <a:tabLst>
                <a:tab pos="457200" algn="l"/>
              </a:tabLst>
              <a:defRPr/>
            </a:pPr>
            <a:r>
              <a:rPr lang="en-GB" sz="1800" b="1" dirty="0">
                <a:effectLst/>
                <a:latin typeface="Nunito" panose="00000500000000000000" pitchFamily="2" charset="0"/>
              </a:rPr>
              <a:t>NOTE: If £ button appears instead of $, click on it and choose Australian Dollars</a:t>
            </a:r>
            <a:endParaRPr lang="en-GB" sz="1800" b="1" dirty="0"/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B01E05-DB08-4C28-BF09-AE681D68E86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8924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dirty="0">
                <a:effectLst/>
                <a:latin typeface="Nunito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 </a:t>
            </a:r>
            <a:r>
              <a:rPr lang="en-GB" sz="1800" b="1" dirty="0">
                <a:effectLst/>
                <a:latin typeface="Nunito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slide 2</a:t>
            </a:r>
            <a:r>
              <a:rPr lang="en-GB" sz="1800" dirty="0">
                <a:effectLst/>
                <a:latin typeface="Nunito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outline the lesson aims.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B01E05-DB08-4C28-BF09-AE681D68E86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61762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800" dirty="0">
                <a:effectLst/>
                <a:latin typeface="Nunito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 </a:t>
            </a:r>
            <a:r>
              <a:rPr lang="en-GB" sz="1800" b="1" dirty="0">
                <a:effectLst/>
                <a:latin typeface="Nunito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slide 3</a:t>
            </a:r>
            <a:r>
              <a:rPr lang="en-GB" sz="1800" dirty="0">
                <a:effectLst/>
                <a:latin typeface="Nunito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outline the success criteria.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B01E05-DB08-4C28-BF09-AE681D68E86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00864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GB" sz="1800" dirty="0">
                <a:effectLst/>
                <a:latin typeface="Nunito" panose="00000500000000000000" pitchFamily="2" charset="0"/>
                <a:ea typeface="Yu Mincho" panose="02020400000000000000" pitchFamily="18" charset="-128"/>
                <a:cs typeface="Arial" panose="020B0604020202020204" pitchFamily="34" charset="0"/>
              </a:rPr>
              <a:t>Use </a:t>
            </a:r>
            <a:r>
              <a:rPr lang="en-GB" sz="1800" b="1" dirty="0">
                <a:effectLst/>
                <a:latin typeface="Nunito" panose="00000500000000000000" pitchFamily="2" charset="0"/>
                <a:ea typeface="Yu Mincho" panose="02020400000000000000" pitchFamily="18" charset="-128"/>
                <a:cs typeface="Arial" panose="020B0604020202020204" pitchFamily="34" charset="0"/>
              </a:rPr>
              <a:t>slide 4 </a:t>
            </a:r>
            <a:r>
              <a:rPr lang="en-GB" sz="1800" dirty="0">
                <a:effectLst/>
                <a:latin typeface="Nunito" panose="00000500000000000000" pitchFamily="2" charset="0"/>
                <a:ea typeface="Yu Mincho" panose="02020400000000000000" pitchFamily="18" charset="-128"/>
                <a:cs typeface="Arial" panose="020B0604020202020204" pitchFamily="34" charset="0"/>
              </a:rPr>
              <a:t>to share today’s key task, mathematical vocabulary and the tools.</a:t>
            </a:r>
            <a:r>
              <a:rPr lang="en-GB" sz="1800" b="1" dirty="0">
                <a:effectLst/>
                <a:latin typeface="Nunito" panose="00000500000000000000" pitchFamily="2" charset="0"/>
                <a:ea typeface="Yu Mincho" panose="02020400000000000000" pitchFamily="18" charset="-128"/>
                <a:cs typeface="Arial" panose="020B0604020202020204" pitchFamily="34" charset="0"/>
              </a:rPr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B01E05-DB08-4C28-BF09-AE681D68E86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55361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sz="1800" dirty="0">
                <a:effectLst/>
                <a:latin typeface="Nunito" panose="00000500000000000000" pitchFamily="2" charset="0"/>
                <a:ea typeface="Yu Mincho" panose="02020400000000000000" pitchFamily="18" charset="-128"/>
                <a:cs typeface="Arial" panose="020B0604020202020204" pitchFamily="34" charset="0"/>
              </a:rPr>
              <a:t>Display </a:t>
            </a:r>
            <a:r>
              <a:rPr lang="en-GB" sz="1800" b="1" dirty="0">
                <a:effectLst/>
                <a:latin typeface="Nunito" panose="00000500000000000000" pitchFamily="2" charset="0"/>
                <a:ea typeface="Yu Mincho" panose="02020400000000000000" pitchFamily="18" charset="-128"/>
                <a:cs typeface="Arial" panose="020B0604020202020204" pitchFamily="34" charset="0"/>
              </a:rPr>
              <a:t>slide 5</a:t>
            </a:r>
            <a:r>
              <a:rPr lang="en-GB" sz="1800" dirty="0">
                <a:effectLst/>
                <a:latin typeface="Nunito" panose="00000500000000000000" pitchFamily="2" charset="0"/>
                <a:ea typeface="Yu Mincho" panose="02020400000000000000" pitchFamily="18" charset="-128"/>
                <a:cs typeface="Arial" panose="020B0604020202020204" pitchFamily="34" charset="0"/>
              </a:rPr>
              <a:t>. Launch example on slide (top right). Model the example spreadsheet and go through the questions. Show how the ‘tool’ helps us check the numbers are correctly located. </a:t>
            </a:r>
          </a:p>
          <a:p>
            <a:pPr>
              <a:spcAft>
                <a:spcPts val="6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B01E05-DB08-4C28-BF09-AE681D68E86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19399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GB" sz="1800" dirty="0">
                <a:effectLst/>
                <a:latin typeface="Nunito" panose="00000500000000000000" pitchFamily="2" charset="0"/>
                <a:ea typeface="Yu Mincho" panose="02020400000000000000" pitchFamily="18" charset="-128"/>
                <a:cs typeface="Arial" panose="020B0604020202020204" pitchFamily="34" charset="0"/>
              </a:rPr>
              <a:t>Reveal </a:t>
            </a:r>
            <a:r>
              <a:rPr lang="en-GB" sz="1800" b="1" dirty="0">
                <a:effectLst/>
                <a:latin typeface="Nunito" panose="00000500000000000000" pitchFamily="2" charset="0"/>
                <a:ea typeface="Yu Mincho" panose="02020400000000000000" pitchFamily="18" charset="-128"/>
                <a:cs typeface="Arial" panose="020B0604020202020204" pitchFamily="34" charset="0"/>
              </a:rPr>
              <a:t>slide 6</a:t>
            </a:r>
            <a:r>
              <a:rPr lang="en-GB" sz="1800" dirty="0">
                <a:effectLst/>
                <a:latin typeface="Nunito" panose="00000500000000000000" pitchFamily="2" charset="0"/>
                <a:ea typeface="Yu Mincho" panose="02020400000000000000" pitchFamily="18" charset="-128"/>
                <a:cs typeface="Arial" panose="020B0604020202020204" pitchFamily="34" charset="0"/>
              </a:rPr>
              <a:t>. Go through the steps. Children to create their own number line adding the ‘great than, less than, equal’ tool to compare. They will need to make numbers movable.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B01E05-DB08-4C28-BF09-AE681D68E86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67641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GB" sz="1800" dirty="0">
                <a:effectLst/>
                <a:latin typeface="Nunito" panose="00000500000000000000" pitchFamily="2" charset="0"/>
                <a:ea typeface="Yu Mincho" panose="02020400000000000000" pitchFamily="18" charset="-128"/>
                <a:cs typeface="Arial" panose="020B0604020202020204" pitchFamily="34" charset="0"/>
              </a:rPr>
              <a:t>Display </a:t>
            </a:r>
            <a:r>
              <a:rPr lang="en-GB" sz="1800" b="1" dirty="0">
                <a:effectLst/>
                <a:latin typeface="Nunito" panose="00000500000000000000" pitchFamily="2" charset="0"/>
                <a:ea typeface="Yu Mincho" panose="02020400000000000000" pitchFamily="18" charset="-128"/>
                <a:cs typeface="Arial" panose="020B0604020202020204" pitchFamily="34" charset="0"/>
              </a:rPr>
              <a:t>slide 7 </a:t>
            </a:r>
            <a:r>
              <a:rPr lang="en-GB" sz="1800" dirty="0">
                <a:effectLst/>
                <a:latin typeface="Nunito" panose="00000500000000000000" pitchFamily="2" charset="0"/>
                <a:ea typeface="Yu Mincho" panose="02020400000000000000" pitchFamily="18" charset="-128"/>
                <a:cs typeface="Arial" panose="020B0604020202020204" pitchFamily="34" charset="0"/>
              </a:rPr>
              <a:t>and launch the example file from the slide (top right). Children use estimation and indications from the ‘greater than, less than &amp; equals to’ tool to help solve the calculations. </a:t>
            </a:r>
          </a:p>
          <a:p>
            <a:r>
              <a:rPr lang="en-GB" sz="1800" b="1" dirty="0">
                <a:effectLst/>
                <a:latin typeface="Nunito" panose="00000500000000000000" pitchFamily="2" charset="0"/>
                <a:ea typeface="Yu Mincho" panose="02020400000000000000" pitchFamily="18" charset="-128"/>
                <a:cs typeface="Arial" panose="020B0604020202020204" pitchFamily="34" charset="0"/>
              </a:rPr>
              <a:t>*Example file 2 should be set as 2Do or in a shared folder.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B01E05-DB08-4C28-BF09-AE681D68E86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02702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GB" sz="1800">
                <a:effectLst/>
                <a:latin typeface="Nunito" panose="00000500000000000000" pitchFamily="2" charset="0"/>
                <a:ea typeface="Yu Mincho" panose="02020400000000000000" pitchFamily="18" charset="-128"/>
                <a:cs typeface="Arial" panose="020B0604020202020204" pitchFamily="34" charset="0"/>
              </a:rPr>
              <a:t>Reveal </a:t>
            </a:r>
            <a:r>
              <a:rPr lang="en-GB" sz="1800" b="1" dirty="0">
                <a:effectLst/>
                <a:latin typeface="Nunito" panose="00000500000000000000" pitchFamily="2" charset="0"/>
                <a:ea typeface="Yu Mincho" panose="02020400000000000000" pitchFamily="18" charset="-128"/>
                <a:cs typeface="Arial" panose="020B0604020202020204" pitchFamily="34" charset="0"/>
              </a:rPr>
              <a:t>slide 8</a:t>
            </a:r>
            <a:r>
              <a:rPr lang="en-GB" sz="1800" dirty="0">
                <a:effectLst/>
                <a:latin typeface="Nunito" panose="00000500000000000000" pitchFamily="2" charset="0"/>
                <a:ea typeface="Yu Mincho" panose="02020400000000000000" pitchFamily="18" charset="-128"/>
                <a:cs typeface="Arial" panose="020B0604020202020204" pitchFamily="34" charset="0"/>
              </a:rPr>
              <a:t>. Share with children how to create a 2x table machine using the ‘Spin’ tool. </a:t>
            </a:r>
          </a:p>
          <a:p>
            <a:r>
              <a:rPr lang="en-GB" sz="1800" b="1" dirty="0">
                <a:effectLst/>
                <a:latin typeface="Nunito" panose="00000500000000000000" pitchFamily="2" charset="0"/>
                <a:ea typeface="Yu Mincho" panose="02020400000000000000" pitchFamily="18" charset="-128"/>
                <a:cs typeface="Arial" panose="020B0604020202020204" pitchFamily="34" charset="0"/>
              </a:rPr>
              <a:t>*iPad friendly file can be launched from slide. </a:t>
            </a:r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B01E05-DB08-4C28-BF09-AE681D68E86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69374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800" dirty="0">
                <a:effectLst/>
                <a:latin typeface="Nunito" panose="00000500000000000000" pitchFamily="2" charset="0"/>
                <a:ea typeface="Yu Mincho" panose="02020400000000000000" pitchFamily="18" charset="-128"/>
                <a:cs typeface="Times New Roman" panose="02020603050405020304" pitchFamily="18" charset="0"/>
              </a:rPr>
              <a:t>Use </a:t>
            </a:r>
            <a:r>
              <a:rPr lang="en-GB" sz="1800" b="1" dirty="0">
                <a:effectLst/>
                <a:latin typeface="Nunito" panose="00000500000000000000" pitchFamily="2" charset="0"/>
                <a:ea typeface="Yu Mincho" panose="02020400000000000000" pitchFamily="18" charset="-128"/>
                <a:cs typeface="Times New Roman" panose="02020603050405020304" pitchFamily="18" charset="0"/>
              </a:rPr>
              <a:t>slide 9</a:t>
            </a:r>
            <a:r>
              <a:rPr lang="en-GB" sz="1800" dirty="0">
                <a:effectLst/>
                <a:latin typeface="Nunito" panose="00000500000000000000" pitchFamily="2" charset="0"/>
                <a:ea typeface="Yu Mincho" panose="02020400000000000000" pitchFamily="18" charset="-128"/>
                <a:cs typeface="Times New Roman" panose="02020603050405020304" pitchFamily="18" charset="0"/>
              </a:rPr>
              <a:t> to evaluate success of meeting success criteria.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B01E05-DB08-4C28-BF09-AE681D68E86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63975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1B8E6-B67F-4EFC-A3C5-BB02E4A19E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67F624-9536-4526-9E46-37E06E0178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02BD8F-EDA7-496C-B236-D04EDCBB0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03/06/2021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F9F552-89BE-4385-89F3-4A10B31A8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6C419C-1437-416B-B183-F95FE8249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4112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3151B7-D811-436B-B8DB-76A544672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E7092C-344B-46D5-A695-1888A05108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D6D33C-E464-4081-872C-4CF14F829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03/06/2021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8ADA7F-52DE-4EC3-B3AC-E02BC2154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6A36AD-A2E2-4368-98DD-EA5DB3EB8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7863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F400188-0615-4E20-90EC-D6F183B4A9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3761763-A88B-4B2A-8862-913DEC71ED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7388EF-317A-4E5A-B3F2-DB9DEF896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03/06/2021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C73E8D-B974-478A-B2DA-CB0AE6247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4B5FEC-46C9-450D-9ED0-4BC60A45B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3117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8EB2E6-54A0-41A0-9FFA-BCFD7D83F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534515-4003-4C9C-B272-92D06A1C9F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FE4B43-C9CE-4363-A03B-DD198B2E4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03/06/2021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82FE96-ECE6-4FEF-A9BD-1619B2458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1E6717-EAE9-4E4F-BC85-DF7780822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1757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76E90-7C2C-43CA-A788-F2B752EBA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134339-8064-4F5F-9CB2-3F4BE477D3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07920B-999D-4572-8323-F9A04F6813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03/06/2021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72D174-D636-44FA-B4AF-667C720CC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20B7EE-44C7-4198-B5E7-45B500345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0155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C82D07-D4D3-48D6-8075-57FF230D27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3477DB-9DBB-4002-8A41-10B1D73CA8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0CDEB4-A4A1-458E-993D-14049DBBE8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96A3BF-7304-43E5-9A78-DE00AC204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03/06/2021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A0AE6E-65F4-4730-9747-DB4A1FBA5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12588D-2020-40C3-B11E-C4EA660827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4869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5ECE40-354B-4AEF-BA97-D744D98C8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697CF7-DACC-4EEC-8643-6F5F152405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86E172-B8C3-48EF-B158-F678A23D80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F7F2A59-1AF8-4BB8-917F-930E9186FD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0CB6DBE-8825-48A9-B400-3DAF15B9E9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E506FE4-3CA2-4FDC-BB9E-A9058F1A08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03/06/2021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02A6F0B-82FD-4D2C-AE4E-C08826011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42CE329-0C7E-4E6B-B603-4600371FB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117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85680-2A71-4EDC-8498-C20FE5A9D7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2F8526-1331-4487-8FDD-F5CD36C93D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03/06/2021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4D25FC-63E1-4813-8392-917D61432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715D6D-CD8D-471E-AEF3-56FBF7F46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8143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1DD0135-9252-4C24-B5A1-570035634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03/06/2021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2CE995-676C-4F46-A7CC-3E65C4B3B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4D387B-18E9-4232-94ED-A30DA4D0D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1883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1D261B-419C-4345-898B-512B4DED3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149CEA-A93C-4B0B-820C-091E069116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A125EC-49D4-4D9A-A0CD-C13B95E9F2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4DE6D-A481-40F4-8C4C-C8169ED491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03/06/2021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EA2C54-F8C1-4587-9343-AF7D514C4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4DC779-21DB-436B-9927-7B4FDF3D4B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5431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F233CD-D346-4AE1-BD4F-3DC39A91B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84486D8-4C82-428D-8755-3E9C83101DA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7F9A21-9D2B-43A0-9E84-BB3AE1CE68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2EAD74-D833-41FD-B752-F6E5F9E2B8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03/06/2021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701212-DFDC-4063-A7BD-A05D2868A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4C2A23-05F0-45FA-B92F-33712009D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6316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4684367-756C-45B9-BB01-10E0FDF1D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8EE170-561C-4181-9BD1-FC93F589C8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590084-6C5C-4E6F-AE78-5FD4DE8917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31CAF9-9019-4E72-9BCD-FE2770F43938}" type="datetimeFigureOut">
              <a:rPr lang="en-GB" smtClean="0"/>
              <a:t>03/06/2021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8A0EA2-8755-4225-80E5-109EA9D625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F7392-578D-49DE-AEF7-07C4B06F31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40191A-A524-4ACF-BFDF-A0B774A1BD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2332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4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hyperlink" Target="https://www.purplemash.com/site#app/pup/sow_y3_L2_1" TargetMode="External"/><Relationship Id="rId9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4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5.png"/><Relationship Id="rId9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0.png"/><Relationship Id="rId4" Type="http://schemas.openxmlformats.org/officeDocument/2006/relationships/hyperlink" Target="https://www.purplemash.com/site#app/pup/sow_y3_L2_2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g"/><Relationship Id="rId3" Type="http://schemas.openxmlformats.org/officeDocument/2006/relationships/image" Target="../media/image4.png"/><Relationship Id="rId7" Type="http://schemas.openxmlformats.org/officeDocument/2006/relationships/hyperlink" Target="https://www.purplemash.com/app/pup/sow_y3_L2_ipads_example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21.png"/><Relationship Id="rId4" Type="http://schemas.openxmlformats.org/officeDocument/2006/relationships/image" Target="../media/image20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40B9415-FB6B-4306-A8CF-3833B05C74F0}"/>
              </a:ext>
            </a:extLst>
          </p:cNvPr>
          <p:cNvSpPr/>
          <p:nvPr/>
        </p:nvSpPr>
        <p:spPr>
          <a:xfrm>
            <a:off x="4322174" y="0"/>
            <a:ext cx="7869826" cy="6857999"/>
          </a:xfrm>
          <a:prstGeom prst="rect">
            <a:avLst/>
          </a:prstGeom>
          <a:solidFill>
            <a:srgbClr val="8E24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pic>
        <p:nvPicPr>
          <p:cNvPr id="5" name="Graphic 63">
            <a:extLst>
              <a:ext uri="{FF2B5EF4-FFF2-40B4-BE49-F238E27FC236}">
                <a16:creationId xmlns:a16="http://schemas.microsoft.com/office/drawing/2014/main" id="{9BC05247-EC89-4E18-AAC7-769930391EF6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-9524"/>
            <a:ext cx="4505325" cy="686752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20E66B1-EE11-46E8-9D2F-388E12025E3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chemeClr val="bg1"/>
                </a:solidFill>
                <a:latin typeface="Palanquin Dark SemiBold" panose="020B0704020203020204" pitchFamily="34" charset="0"/>
                <a:cs typeface="Palanquin Dark SemiBold" panose="020B0704020203020204" pitchFamily="34" charset="0"/>
              </a:rPr>
              <a:t>Lesson 2:</a:t>
            </a:r>
            <a:endParaRPr lang="en-GB" sz="4000" dirty="0">
              <a:solidFill>
                <a:schemeClr val="bg1"/>
              </a:solidFill>
              <a:latin typeface="Palanquin Dark SemiBold" panose="020B0704020203020204" pitchFamily="34" charset="0"/>
              <a:cs typeface="Palanquin Dark SemiBold" panose="020B0704020203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7BD2A7-BC2A-4300-AFBB-8B3304D19C9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3600" b="1" kern="0" dirty="0">
                <a:solidFill>
                  <a:schemeClr val="bg1"/>
                </a:solidFill>
                <a:effectLst/>
                <a:ea typeface="Yu Gothic Light" panose="020B0300000000000000" pitchFamily="34" charset="-128"/>
                <a:cs typeface="Times New Roman" panose="02020603050405020304" pitchFamily="18" charset="0"/>
              </a:rPr>
              <a:t>Using the </a:t>
            </a:r>
            <a:r>
              <a:rPr lang="en-GB" sz="3600" b="1" kern="0" dirty="0">
                <a:solidFill>
                  <a:schemeClr val="bg1"/>
                </a:solidFill>
                <a:effectLst/>
                <a:latin typeface="Wingdings" panose="05000000000000000000" pitchFamily="2" charset="2"/>
                <a:ea typeface="Wingdings" panose="05000000000000000000" pitchFamily="2" charset="2"/>
                <a:cs typeface="Wingdings" panose="05000000000000000000" pitchFamily="2" charset="2"/>
              </a:rPr>
              <a:t>ó</a:t>
            </a:r>
            <a:r>
              <a:rPr lang="en-GB" sz="3600" b="1" kern="0" dirty="0">
                <a:solidFill>
                  <a:schemeClr val="bg1"/>
                </a:solidFill>
                <a:effectLst/>
                <a:latin typeface="Palanquin Dark SemiBold" panose="020B0704020203020204" pitchFamily="34" charset="0"/>
                <a:ea typeface="Yu Gothic Light" panose="020B0300000000000000" pitchFamily="34" charset="-128"/>
                <a:cs typeface="Times New Roman" panose="02020603050405020304" pitchFamily="18" charset="0"/>
              </a:rPr>
              <a:t> </a:t>
            </a:r>
            <a:r>
              <a:rPr lang="en-GB" sz="3600" b="1" kern="0" dirty="0">
                <a:solidFill>
                  <a:schemeClr val="bg1"/>
                </a:solidFill>
                <a:effectLst/>
                <a:ea typeface="Yu Gothic Light" panose="020B0300000000000000" pitchFamily="34" charset="-128"/>
                <a:cs typeface="Times New Roman" panose="02020603050405020304" pitchFamily="18" charset="0"/>
              </a:rPr>
              <a:t>and Spin Button Tools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7616F28-871B-42AE-8B42-15273F2FB254}"/>
              </a:ext>
            </a:extLst>
          </p:cNvPr>
          <p:cNvSpPr txBox="1"/>
          <p:nvPr/>
        </p:nvSpPr>
        <p:spPr>
          <a:xfrm>
            <a:off x="7869827" y="414477"/>
            <a:ext cx="33057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Palanquin Dark SemiBold" panose="020B0704020203020204" pitchFamily="34" charset="0"/>
                <a:cs typeface="Palanquin Dark SemiBold" panose="020B0704020203020204" pitchFamily="34" charset="0"/>
              </a:rPr>
              <a:t>DigiTech Scheme of Work</a:t>
            </a:r>
            <a:br>
              <a:rPr lang="en-GB" sz="2000" dirty="0">
                <a:solidFill>
                  <a:schemeClr val="bg1"/>
                </a:solidFill>
                <a:latin typeface="Palanquin Dark SemiBold" panose="020B0704020203020204" pitchFamily="34" charset="0"/>
                <a:cs typeface="Palanquin Dark SemiBold" panose="020B0704020203020204" pitchFamily="34" charset="0"/>
              </a:rPr>
            </a:br>
            <a:r>
              <a:rPr lang="en-GB" sz="2000" dirty="0">
                <a:solidFill>
                  <a:schemeClr val="bg1"/>
                </a:solidFill>
                <a:latin typeface="Palanquin Dark SemiBold" panose="020B0704020203020204" pitchFamily="34" charset="0"/>
                <a:cs typeface="Palanquin Dark SemiBold" panose="020B0704020203020204" pitchFamily="34" charset="0"/>
              </a:rPr>
              <a:t>Unit 3.3 - Spreadsheets</a:t>
            </a:r>
          </a:p>
        </p:txBody>
      </p:sp>
    </p:spTree>
    <p:extLst>
      <p:ext uri="{BB962C8B-B14F-4D97-AF65-F5344CB8AC3E}">
        <p14:creationId xmlns:p14="http://schemas.microsoft.com/office/powerpoint/2010/main" val="868589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B04E1-0535-4D08-97CE-B5DBA22C90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Palanquin Dark SemiBold" panose="020B0704020203020204" pitchFamily="34" charset="0"/>
                <a:cs typeface="Palanquin Dark SemiBold" panose="020B0704020203020204" pitchFamily="34" charset="0"/>
              </a:rPr>
              <a:t>Aims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5FCCA1-1AAE-4DC4-A6EA-1B449F4D8E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>
              <a:spcAft>
                <a:spcPts val="600"/>
              </a:spcAft>
              <a:buBlip>
                <a:blip r:embed="rId3"/>
              </a:buBlip>
            </a:pPr>
            <a:r>
              <a:rPr lang="en-GB" sz="1800" dirty="0">
                <a:effectLst/>
                <a:latin typeface="Nunito" panose="00000500000000000000" pitchFamily="2" charset="0"/>
                <a:ea typeface="Nunito" panose="00000500000000000000" pitchFamily="2" charset="0"/>
                <a:cs typeface="Nunito" panose="00000500000000000000" pitchFamily="2" charset="0"/>
              </a:rPr>
              <a:t>To introduce the ‘m</a:t>
            </a:r>
            <a:r>
              <a:rPr lang="en-GB" sz="1800" spc="75" dirty="0">
                <a:effectLst/>
                <a:latin typeface="Nunito" panose="00000500000000000000" pitchFamily="2" charset="0"/>
                <a:ea typeface="Nunito" panose="00000500000000000000" pitchFamily="2" charset="0"/>
                <a:cs typeface="Nunito" panose="00000500000000000000" pitchFamily="2" charset="0"/>
              </a:rPr>
              <a:t>ore than</a:t>
            </a:r>
            <a:r>
              <a:rPr lang="en-GB" sz="1800" dirty="0">
                <a:effectLst/>
                <a:latin typeface="Nunito" panose="00000500000000000000" pitchFamily="2" charset="0"/>
                <a:ea typeface="Nunito" panose="00000500000000000000" pitchFamily="2" charset="0"/>
                <a:cs typeface="Nunito" panose="00000500000000000000" pitchFamily="2" charset="0"/>
              </a:rPr>
              <a:t>’</a:t>
            </a:r>
            <a:r>
              <a:rPr lang="en-GB" sz="1800" spc="75" dirty="0">
                <a:effectLst/>
                <a:latin typeface="Nunito" panose="00000500000000000000" pitchFamily="2" charset="0"/>
                <a:ea typeface="Nunito" panose="00000500000000000000" pitchFamily="2" charset="0"/>
                <a:cs typeface="Nunito" panose="00000500000000000000" pitchFamily="2" charset="0"/>
              </a:rPr>
              <a:t>, </a:t>
            </a:r>
            <a:r>
              <a:rPr lang="en-GB" sz="1800" dirty="0">
                <a:effectLst/>
                <a:latin typeface="Nunito" panose="00000500000000000000" pitchFamily="2" charset="0"/>
                <a:ea typeface="Nunito" panose="00000500000000000000" pitchFamily="2" charset="0"/>
                <a:cs typeface="Nunito" panose="00000500000000000000" pitchFamily="2" charset="0"/>
              </a:rPr>
              <a:t>‘</a:t>
            </a:r>
            <a:r>
              <a:rPr lang="en-GB" sz="1800" spc="75" dirty="0">
                <a:effectLst/>
                <a:latin typeface="Nunito" panose="00000500000000000000" pitchFamily="2" charset="0"/>
                <a:ea typeface="Nunito" panose="00000500000000000000" pitchFamily="2" charset="0"/>
                <a:cs typeface="Nunito" panose="00000500000000000000" pitchFamily="2" charset="0"/>
              </a:rPr>
              <a:t>less than</a:t>
            </a:r>
            <a:r>
              <a:rPr lang="en-GB" sz="1800" dirty="0">
                <a:effectLst/>
                <a:latin typeface="Nunito" panose="00000500000000000000" pitchFamily="2" charset="0"/>
                <a:ea typeface="Nunito" panose="00000500000000000000" pitchFamily="2" charset="0"/>
                <a:cs typeface="Nunito" panose="00000500000000000000" pitchFamily="2" charset="0"/>
              </a:rPr>
              <a:t>’ and ‘</a:t>
            </a:r>
            <a:r>
              <a:rPr lang="en-GB" sz="1800" spc="75" dirty="0">
                <a:effectLst/>
                <a:latin typeface="Nunito" panose="00000500000000000000" pitchFamily="2" charset="0"/>
                <a:ea typeface="Nunito" panose="00000500000000000000" pitchFamily="2" charset="0"/>
                <a:cs typeface="Nunito" panose="00000500000000000000" pitchFamily="2" charset="0"/>
              </a:rPr>
              <a:t>equals</a:t>
            </a:r>
            <a:r>
              <a:rPr lang="en-GB" sz="1800" dirty="0">
                <a:effectLst/>
                <a:latin typeface="Nunito" panose="00000500000000000000" pitchFamily="2" charset="0"/>
                <a:ea typeface="Nunito" panose="00000500000000000000" pitchFamily="2" charset="0"/>
                <a:cs typeface="Nunito" panose="00000500000000000000" pitchFamily="2" charset="0"/>
              </a:rPr>
              <a:t>’ tools.</a:t>
            </a:r>
          </a:p>
          <a:p>
            <a:pPr>
              <a:spcAft>
                <a:spcPts val="600"/>
              </a:spcAft>
              <a:buBlip>
                <a:blip r:embed="rId3"/>
              </a:buBlip>
            </a:pPr>
            <a:r>
              <a:rPr lang="en-GB" sz="1800" dirty="0">
                <a:effectLst/>
                <a:latin typeface="Nunito" panose="00000500000000000000" pitchFamily="2" charset="0"/>
                <a:ea typeface="Nunito" panose="00000500000000000000" pitchFamily="2" charset="0"/>
                <a:cs typeface="Nunito" panose="00000500000000000000" pitchFamily="2" charset="0"/>
              </a:rPr>
              <a:t>To introduce the ‘spin’ tool and show how it can be used to count through times tables.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48C231-1311-4707-84AE-1D38711EE1FE}"/>
              </a:ext>
            </a:extLst>
          </p:cNvPr>
          <p:cNvSpPr txBox="1"/>
          <p:nvPr/>
        </p:nvSpPr>
        <p:spPr>
          <a:xfrm>
            <a:off x="838200" y="6176963"/>
            <a:ext cx="105156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Need more support? Contact us:</a:t>
            </a:r>
          </a:p>
          <a:p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Tel: +61 (0)380 015 024 </a:t>
            </a:r>
            <a:r>
              <a:rPr lang="en-US" sz="1050" dirty="0">
                <a:solidFill>
                  <a:srgbClr val="8E24AA"/>
                </a:solidFill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|</a:t>
            </a:r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 Email: support@2simple.com.au </a:t>
            </a:r>
            <a:r>
              <a:rPr lang="en-US" sz="1050" dirty="0">
                <a:solidFill>
                  <a:srgbClr val="8E24AA"/>
                </a:solidFill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|</a:t>
            </a:r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 Twitter: @2simpleAus</a:t>
            </a:r>
            <a:endParaRPr lang="en-GB" sz="105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5F4818-3E37-4E2E-B485-07B3B4705BF8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6185" y="6192203"/>
            <a:ext cx="1237615" cy="342900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62588E9-EA66-421A-9377-37D8CFDB7762}"/>
              </a:ext>
            </a:extLst>
          </p:cNvPr>
          <p:cNvSpPr txBox="1"/>
          <p:nvPr/>
        </p:nvSpPr>
        <p:spPr>
          <a:xfrm>
            <a:off x="11353800" y="365125"/>
            <a:ext cx="69015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Slide 2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2029177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B04E1-0535-4D08-97CE-B5DBA22C90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rgbClr val="000000"/>
                </a:solidFill>
                <a:effectLst/>
                <a:latin typeface="Palanquin Dark SemiBold" panose="020B07040202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Success Criteria</a:t>
            </a:r>
            <a:endParaRPr lang="en-GB" dirty="0">
              <a:latin typeface="Palanquin Dark SemiBold" panose="020B0704020203020204" pitchFamily="34" charset="0"/>
              <a:cs typeface="Palanquin Dark SemiBold" panose="020B0704020203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5FCCA1-1AAE-4DC4-A6EA-1B449F4D8E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  <a:buBlip>
                <a:blip r:embed="rId3"/>
              </a:buBlip>
            </a:pPr>
            <a:r>
              <a:rPr lang="en-GB" sz="1800" dirty="0">
                <a:effectLst/>
                <a:latin typeface="Nunito" panose="00000500000000000000" pitchFamily="2" charset="0"/>
                <a:ea typeface="Nunito" panose="00000500000000000000" pitchFamily="2" charset="0"/>
                <a:cs typeface="Nunito" panose="00000500000000000000" pitchFamily="2" charset="0"/>
              </a:rPr>
              <a:t>Children can use the ‘more than’, ‘less than’ and ‘equals’ tools to compare different numbers and help to work out solutions to calculations.</a:t>
            </a:r>
          </a:p>
          <a:p>
            <a:pPr>
              <a:spcAft>
                <a:spcPts val="600"/>
              </a:spcAft>
              <a:buBlip>
                <a:blip r:embed="rId3"/>
              </a:buBlip>
            </a:pPr>
            <a:r>
              <a:rPr lang="en-GB" sz="1800" dirty="0">
                <a:effectLst/>
                <a:latin typeface="Nunito" panose="00000500000000000000" pitchFamily="2" charset="0"/>
                <a:ea typeface="Nunito" panose="00000500000000000000" pitchFamily="2" charset="0"/>
                <a:cs typeface="Nunito" panose="00000500000000000000" pitchFamily="2" charset="0"/>
              </a:rPr>
              <a:t>Children can use the ‘spin’ tool to count through times tables.</a:t>
            </a:r>
          </a:p>
          <a:p>
            <a:pPr marL="0" indent="0">
              <a:spcAft>
                <a:spcPts val="600"/>
              </a:spcAft>
              <a:buNone/>
            </a:pPr>
            <a:endParaRPr lang="en-GB" sz="1800" dirty="0">
              <a:solidFill>
                <a:srgbClr val="000000"/>
              </a:solidFill>
              <a:effectLst/>
              <a:latin typeface="Nunito" panose="00000500000000000000" pitchFamily="2" charset="0"/>
              <a:ea typeface="Trebuchet MS" panose="020B0603020202020204" pitchFamily="34" charset="0"/>
              <a:cs typeface="Trebuchet MS" panose="020B0603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48C231-1311-4707-84AE-1D38711EE1FE}"/>
              </a:ext>
            </a:extLst>
          </p:cNvPr>
          <p:cNvSpPr txBox="1"/>
          <p:nvPr/>
        </p:nvSpPr>
        <p:spPr>
          <a:xfrm>
            <a:off x="838200" y="6176963"/>
            <a:ext cx="105156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Need more support? Contact us:</a:t>
            </a:r>
          </a:p>
          <a:p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Tel: +61 (0)380 015 024 </a:t>
            </a:r>
            <a:r>
              <a:rPr lang="en-US" sz="1050" dirty="0">
                <a:solidFill>
                  <a:srgbClr val="8E24AA"/>
                </a:solidFill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|</a:t>
            </a:r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 Email: support@2simple.com.au </a:t>
            </a:r>
            <a:r>
              <a:rPr lang="en-US" sz="1050" dirty="0">
                <a:solidFill>
                  <a:srgbClr val="8E24AA"/>
                </a:solidFill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|</a:t>
            </a:r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 Twitter: @2simpleAus</a:t>
            </a:r>
            <a:endParaRPr lang="en-GB" sz="105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5F4818-3E37-4E2E-B485-07B3B4705BF8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6185" y="6192203"/>
            <a:ext cx="1237615" cy="342900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62588E9-EA66-421A-9377-37D8CFDB7762}"/>
              </a:ext>
            </a:extLst>
          </p:cNvPr>
          <p:cNvSpPr txBox="1"/>
          <p:nvPr/>
        </p:nvSpPr>
        <p:spPr>
          <a:xfrm>
            <a:off x="11353800" y="365125"/>
            <a:ext cx="69015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Slide 3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4252841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B04E1-0535-4D08-97CE-B5DBA22C90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835" y="178274"/>
            <a:ext cx="11784330" cy="1325563"/>
          </a:xfrm>
        </p:spPr>
        <p:txBody>
          <a:bodyPr>
            <a:normAutofit/>
          </a:bodyPr>
          <a:lstStyle/>
          <a:p>
            <a:r>
              <a:rPr lang="en-GB" sz="4000" dirty="0">
                <a:latin typeface="Palanquin Dark SemiBold" panose="020B0704020203020204" pitchFamily="34" charset="0"/>
                <a:cs typeface="Palanquin Dark SemiBold" panose="020B0704020203020204" pitchFamily="34" charset="0"/>
              </a:rPr>
              <a:t>Background: </a:t>
            </a:r>
            <a:r>
              <a:rPr lang="en-GB" b="1" dirty="0">
                <a:latin typeface="Palanquin Dark SemiBold" panose="020B0704020203020204" pitchFamily="34" charset="0"/>
                <a:cs typeface="Palanquin Dark SemiBold" panose="020B0704020203020204" pitchFamily="34" charset="0"/>
              </a:rPr>
              <a:t>Key tasks, vocabulary &amp; tools</a:t>
            </a:r>
            <a:endParaRPr lang="en-GB" sz="4000" b="1" dirty="0">
              <a:latin typeface="Palanquin Dark SemiBold" panose="020B0704020203020204" pitchFamily="34" charset="0"/>
              <a:cs typeface="Palanquin Dark SemiBold" panose="020B0704020203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48C231-1311-4707-84AE-1D38711EE1FE}"/>
              </a:ext>
            </a:extLst>
          </p:cNvPr>
          <p:cNvSpPr txBox="1"/>
          <p:nvPr/>
        </p:nvSpPr>
        <p:spPr>
          <a:xfrm>
            <a:off x="838200" y="6176963"/>
            <a:ext cx="105156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Need more support? Contact us:</a:t>
            </a:r>
          </a:p>
          <a:p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Tel: +61 (0)380 015 024 </a:t>
            </a:r>
            <a:r>
              <a:rPr lang="en-US" sz="1050" dirty="0">
                <a:solidFill>
                  <a:srgbClr val="8E24AA"/>
                </a:solidFill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|</a:t>
            </a:r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 Email: support@2simple.com.au </a:t>
            </a:r>
            <a:r>
              <a:rPr lang="en-US" sz="1050" dirty="0">
                <a:solidFill>
                  <a:srgbClr val="8E24AA"/>
                </a:solidFill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|</a:t>
            </a:r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 Twitter: @2simpleAus</a:t>
            </a:r>
            <a:endParaRPr lang="en-GB" sz="105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5F4818-3E37-4E2E-B485-07B3B4705BF8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6185" y="6192203"/>
            <a:ext cx="1237615" cy="342900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62588E9-EA66-421A-9377-37D8CFDB7762}"/>
              </a:ext>
            </a:extLst>
          </p:cNvPr>
          <p:cNvSpPr txBox="1"/>
          <p:nvPr/>
        </p:nvSpPr>
        <p:spPr>
          <a:xfrm>
            <a:off x="11353800" y="365125"/>
            <a:ext cx="69015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Slide 4</a:t>
            </a:r>
            <a:endParaRPr lang="en-GB" sz="105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7678ABA-E401-4BB8-A43A-DA070E5CD193}"/>
              </a:ext>
            </a:extLst>
          </p:cNvPr>
          <p:cNvSpPr txBox="1"/>
          <p:nvPr/>
        </p:nvSpPr>
        <p:spPr>
          <a:xfrm>
            <a:off x="203835" y="1214007"/>
            <a:ext cx="4528685" cy="1015663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Nunito" panose="00000500000000000000" pitchFamily="2" charset="0"/>
              </a:rPr>
              <a:t>We are going to be using the power of 2Calculate to compare the value of numbers and number sentences. 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534A4F5-5050-4256-8F7F-E81AB114DC4C}"/>
              </a:ext>
            </a:extLst>
          </p:cNvPr>
          <p:cNvSpPr txBox="1"/>
          <p:nvPr/>
        </p:nvSpPr>
        <p:spPr>
          <a:xfrm>
            <a:off x="838200" y="2455532"/>
            <a:ext cx="4528684" cy="1021556"/>
          </a:xfrm>
          <a:prstGeom prst="roundRect">
            <a:avLst/>
          </a:prstGeom>
          <a:solidFill>
            <a:srgbClr val="DA9EEA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Nunito" panose="00000500000000000000" pitchFamily="2" charset="0"/>
              </a:rPr>
              <a:t>More than: </a:t>
            </a:r>
            <a:r>
              <a:rPr lang="en-GB" dirty="0">
                <a:latin typeface="Nunito" panose="00000500000000000000" pitchFamily="2" charset="0"/>
              </a:rPr>
              <a:t>This symbol shows that a number to the left of it has greater value than one to the right.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1668702-3E09-42E7-8859-4602C3F10122}"/>
              </a:ext>
            </a:extLst>
          </p:cNvPr>
          <p:cNvSpPr txBox="1"/>
          <p:nvPr/>
        </p:nvSpPr>
        <p:spPr>
          <a:xfrm>
            <a:off x="7269238" y="4300217"/>
            <a:ext cx="3563084" cy="163449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Nunito" panose="00000500000000000000" pitchFamily="2" charset="0"/>
              </a:rPr>
              <a:t>‘More than, less than &amp; Equal’ Tool. </a:t>
            </a:r>
            <a:r>
              <a:rPr lang="en-GB" dirty="0">
                <a:latin typeface="Nunito" panose="00000500000000000000" pitchFamily="2" charset="0"/>
              </a:rPr>
              <a:t>This highlights either more than, less than or equals according to which numbers are either side of it.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21D2011-BF8D-495F-9FDD-2D74D427F354}"/>
              </a:ext>
            </a:extLst>
          </p:cNvPr>
          <p:cNvSpPr txBox="1"/>
          <p:nvPr/>
        </p:nvSpPr>
        <p:spPr>
          <a:xfrm>
            <a:off x="8064098" y="1871230"/>
            <a:ext cx="1594071" cy="510778"/>
          </a:xfrm>
          <a:prstGeom prst="round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Nunito" panose="00000500000000000000" pitchFamily="2" charset="0"/>
              </a:rPr>
              <a:t>Key Tools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0F823CE-ACDD-4A8B-902D-24BA17F28FEF}"/>
              </a:ext>
            </a:extLst>
          </p:cNvPr>
          <p:cNvSpPr/>
          <p:nvPr/>
        </p:nvSpPr>
        <p:spPr>
          <a:xfrm>
            <a:off x="203835" y="1214006"/>
            <a:ext cx="4528685" cy="989861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DF9AAF0-8C63-4D4D-94F9-0028ECA2CDE8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8971" y="4801330"/>
            <a:ext cx="636729" cy="65646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AEBB52D0-3B8F-4F15-9FE7-ACAD21CEA186}"/>
              </a:ext>
            </a:extLst>
          </p:cNvPr>
          <p:cNvSpPr txBox="1"/>
          <p:nvPr/>
        </p:nvSpPr>
        <p:spPr>
          <a:xfrm>
            <a:off x="1406469" y="3765037"/>
            <a:ext cx="3829685" cy="1021556"/>
          </a:xfrm>
          <a:prstGeom prst="roundRect">
            <a:avLst/>
          </a:prstGeom>
          <a:solidFill>
            <a:srgbClr val="DA9EEA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Nunito" panose="00000500000000000000" pitchFamily="2" charset="0"/>
              </a:rPr>
              <a:t>Equals:</a:t>
            </a:r>
            <a:r>
              <a:rPr lang="en-GB" dirty="0">
                <a:latin typeface="Nunito" panose="00000500000000000000" pitchFamily="2" charset="0"/>
              </a:rPr>
              <a:t> This symbol shows that numbers or number sentences either side are equal in value. 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7355D61-4E9B-4055-B48A-5D602814B0A4}"/>
              </a:ext>
            </a:extLst>
          </p:cNvPr>
          <p:cNvSpPr txBox="1"/>
          <p:nvPr/>
        </p:nvSpPr>
        <p:spPr>
          <a:xfrm>
            <a:off x="1037909" y="5040430"/>
            <a:ext cx="3972612" cy="1021556"/>
          </a:xfrm>
          <a:prstGeom prst="roundRect">
            <a:avLst/>
          </a:prstGeom>
          <a:solidFill>
            <a:srgbClr val="DA9EEA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Nunito" panose="00000500000000000000" pitchFamily="2" charset="0"/>
              </a:rPr>
              <a:t>Less than: </a:t>
            </a:r>
            <a:r>
              <a:rPr lang="en-GB" dirty="0">
                <a:latin typeface="Nunito" panose="00000500000000000000" pitchFamily="2" charset="0"/>
              </a:rPr>
              <a:t>This symbol shows that a number to the left of it has less value than one to the right.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2AA3839-EB1B-4BCD-8B82-37AB5A2CB14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5623" y="5074686"/>
            <a:ext cx="919309" cy="91930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1F876CD-7F0D-43F1-BC9E-342EE045308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2369" y="2492606"/>
            <a:ext cx="885569" cy="885569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08DB2B3F-23CB-4AB5-B021-5C300916A28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2618" y="3899525"/>
            <a:ext cx="845320" cy="84532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8EA14B26-7D9C-487B-A8D4-A7618EE91433}"/>
              </a:ext>
            </a:extLst>
          </p:cNvPr>
          <p:cNvSpPr txBox="1"/>
          <p:nvPr/>
        </p:nvSpPr>
        <p:spPr>
          <a:xfrm>
            <a:off x="79208" y="3765037"/>
            <a:ext cx="1179029" cy="919401"/>
          </a:xfrm>
          <a:prstGeom prst="round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Nunito" panose="00000500000000000000" pitchFamily="2" charset="0"/>
              </a:rPr>
              <a:t>Key Vocab 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F1475DF2-097F-4314-A28A-C8F527C434A2}"/>
              </a:ext>
            </a:extLst>
          </p:cNvPr>
          <p:cNvSpPr txBox="1">
            <a:spLocks/>
          </p:cNvSpPr>
          <p:nvPr/>
        </p:nvSpPr>
        <p:spPr>
          <a:xfrm>
            <a:off x="5038459" y="1114264"/>
            <a:ext cx="5291384" cy="49956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GB" sz="1800" dirty="0">
                <a:solidFill>
                  <a:srgbClr val="000000"/>
                </a:solidFill>
                <a:latin typeface="Nunito" panose="00000500000000000000" pitchFamily="2" charset="0"/>
                <a:ea typeface="Times New Roman" panose="02020603050405020304" pitchFamily="18" charset="0"/>
                <a:cs typeface="Calibri" panose="020F0502020204030204" pitchFamily="34" charset="0"/>
              </a:rPr>
              <a:t>Let’s look at key vocabulary and tools we will need.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FFC4F2A-18A5-4E41-A2DE-C54D0C32B58B}"/>
              </a:ext>
            </a:extLst>
          </p:cNvPr>
          <p:cNvSpPr txBox="1"/>
          <p:nvPr/>
        </p:nvSpPr>
        <p:spPr>
          <a:xfrm>
            <a:off x="7146512" y="2590402"/>
            <a:ext cx="3429242" cy="102155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Nunito" panose="00000500000000000000" pitchFamily="2" charset="0"/>
              </a:rPr>
              <a:t>‘Spinner Tool’ </a:t>
            </a:r>
            <a:r>
              <a:rPr lang="en-GB" dirty="0">
                <a:latin typeface="Nunito" panose="00000500000000000000" pitchFamily="2" charset="0"/>
              </a:rPr>
              <a:t>– This changes a number by one each time up or down is clicked. 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E7C5E39-E4CB-4EB5-8056-2E135BBC7C6A}"/>
              </a:ext>
            </a:extLst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2322" y="2735800"/>
            <a:ext cx="636729" cy="631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787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  <p:bldP spid="25" grpId="0" animBg="1"/>
      <p:bldP spid="20" grpId="0" animBg="1"/>
      <p:bldP spid="21" grpId="0" animBg="1"/>
      <p:bldP spid="28" grpId="0" animBg="1"/>
      <p:bldP spid="3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B04E1-0535-4D08-97CE-B5DBA22C90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624" y="280844"/>
            <a:ext cx="11784330" cy="1325563"/>
          </a:xfrm>
        </p:spPr>
        <p:txBody>
          <a:bodyPr>
            <a:normAutofit/>
          </a:bodyPr>
          <a:lstStyle/>
          <a:p>
            <a:r>
              <a:rPr lang="en-GB" dirty="0">
                <a:latin typeface="Palanquin Dark SemiBold" panose="020B0704020203020204" pitchFamily="34" charset="0"/>
                <a:cs typeface="Palanquin Dark SemiBold" panose="020B0704020203020204" pitchFamily="34" charset="0"/>
              </a:rPr>
              <a:t>Activity 1: Creating a number line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48C231-1311-4707-84AE-1D38711EE1FE}"/>
              </a:ext>
            </a:extLst>
          </p:cNvPr>
          <p:cNvSpPr txBox="1"/>
          <p:nvPr/>
        </p:nvSpPr>
        <p:spPr>
          <a:xfrm>
            <a:off x="838200" y="6176963"/>
            <a:ext cx="105156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Need more support? Contact us:</a:t>
            </a:r>
          </a:p>
          <a:p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Tel: +61 (0)380 015 024 </a:t>
            </a:r>
            <a:r>
              <a:rPr lang="en-US" sz="1050" dirty="0">
                <a:solidFill>
                  <a:srgbClr val="8E24AA"/>
                </a:solidFill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|</a:t>
            </a:r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 Email: support@2simple.com.au </a:t>
            </a:r>
            <a:r>
              <a:rPr lang="en-US" sz="1050" dirty="0">
                <a:solidFill>
                  <a:srgbClr val="8E24AA"/>
                </a:solidFill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|</a:t>
            </a:r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 Twitter: @2simpleAus</a:t>
            </a:r>
            <a:endParaRPr lang="en-GB" sz="105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5F4818-3E37-4E2E-B485-07B3B4705BF8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6185" y="6192203"/>
            <a:ext cx="1237615" cy="342900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62588E9-EA66-421A-9377-37D8CFDB7762}"/>
              </a:ext>
            </a:extLst>
          </p:cNvPr>
          <p:cNvSpPr txBox="1"/>
          <p:nvPr/>
        </p:nvSpPr>
        <p:spPr>
          <a:xfrm>
            <a:off x="11353800" y="365125"/>
            <a:ext cx="69015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Slide 5</a:t>
            </a:r>
            <a:endParaRPr lang="en-GB" sz="105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534A4F5-5050-4256-8F7F-E81AB114DC4C}"/>
              </a:ext>
            </a:extLst>
          </p:cNvPr>
          <p:cNvSpPr txBox="1"/>
          <p:nvPr/>
        </p:nvSpPr>
        <p:spPr>
          <a:xfrm>
            <a:off x="497152" y="1820809"/>
            <a:ext cx="2722406" cy="1021556"/>
          </a:xfrm>
          <a:prstGeom prst="roundRect">
            <a:avLst/>
          </a:prstGeom>
          <a:solidFill>
            <a:srgbClr val="DA9EEA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Nunito" panose="00000500000000000000" pitchFamily="2" charset="0"/>
              </a:rPr>
              <a:t>Do you recognise any of the symbols below the number line?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DD30C2D8-4424-4211-BC04-B11D58B97623}"/>
              </a:ext>
            </a:extLst>
          </p:cNvPr>
          <p:cNvSpPr txBox="1">
            <a:spLocks/>
          </p:cNvSpPr>
          <p:nvPr/>
        </p:nvSpPr>
        <p:spPr>
          <a:xfrm>
            <a:off x="306776" y="1260518"/>
            <a:ext cx="10515600" cy="4995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GB" sz="1800" dirty="0">
                <a:solidFill>
                  <a:srgbClr val="000000"/>
                </a:solidFill>
                <a:latin typeface="Nunito" panose="00000500000000000000" pitchFamily="2" charset="0"/>
                <a:ea typeface="Times New Roman" panose="02020603050405020304" pitchFamily="18" charset="0"/>
                <a:cs typeface="Calibri" panose="020F0502020204030204" pitchFamily="34" charset="0"/>
              </a:rPr>
              <a:t>Let’s launch the spreadsheet (Example 1).  </a:t>
            </a:r>
          </a:p>
        </p:txBody>
      </p:sp>
      <p:pic>
        <p:nvPicPr>
          <p:cNvPr id="18" name="Picture 17">
            <a:hlinkClick r:id="rId4"/>
            <a:extLst>
              <a:ext uri="{FF2B5EF4-FFF2-40B4-BE49-F238E27FC236}">
                <a16:creationId xmlns:a16="http://schemas.microsoft.com/office/drawing/2014/main" id="{CED02826-7F1D-4866-B843-1EFB5B54727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4884" b="24558"/>
          <a:stretch/>
        </p:blipFill>
        <p:spPr>
          <a:xfrm>
            <a:off x="10757571" y="826754"/>
            <a:ext cx="1295400" cy="98121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149BFF97-B076-442B-98F2-B69CE9F2DC5A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3473558" y="1891151"/>
            <a:ext cx="5731510" cy="8794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1B67EA61-0DCB-4845-B71D-3F78E182EC93}"/>
              </a:ext>
            </a:extLst>
          </p:cNvPr>
          <p:cNvSpPr txBox="1"/>
          <p:nvPr/>
        </p:nvSpPr>
        <p:spPr>
          <a:xfrm>
            <a:off x="457655" y="2994080"/>
            <a:ext cx="2722406" cy="1021556"/>
          </a:xfrm>
          <a:prstGeom prst="roundRect">
            <a:avLst/>
          </a:prstGeom>
          <a:solidFill>
            <a:srgbClr val="DA9EEA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Nunito" panose="00000500000000000000" pitchFamily="2" charset="0"/>
              </a:rPr>
              <a:t>What happens if I start dragging the numbers next to the symbols? 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10DD67F-5620-419D-88D3-28EECFDB466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73558" y="2965900"/>
            <a:ext cx="4838333" cy="1143973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C959FF07-F2AA-4C06-B0FE-11489AD324C2}"/>
              </a:ext>
            </a:extLst>
          </p:cNvPr>
          <p:cNvSpPr txBox="1"/>
          <p:nvPr/>
        </p:nvSpPr>
        <p:spPr>
          <a:xfrm>
            <a:off x="457655" y="4116232"/>
            <a:ext cx="2632128" cy="1328023"/>
          </a:xfrm>
          <a:prstGeom prst="roundRect">
            <a:avLst/>
          </a:prstGeom>
          <a:solidFill>
            <a:srgbClr val="DA9EEA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Nunito" panose="00000500000000000000" pitchFamily="2" charset="0"/>
              </a:rPr>
              <a:t>What do you think would happen if I put the numbers in ascending order?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D45926B-1AE0-46DC-A9F0-42A417BAA917}"/>
              </a:ext>
            </a:extLst>
          </p:cNvPr>
          <p:cNvSpPr txBox="1"/>
          <p:nvPr/>
        </p:nvSpPr>
        <p:spPr>
          <a:xfrm>
            <a:off x="3877435" y="5145481"/>
            <a:ext cx="3374282" cy="1021556"/>
          </a:xfrm>
          <a:prstGeom prst="roundRect">
            <a:avLst/>
          </a:prstGeom>
          <a:solidFill>
            <a:srgbClr val="DA9EEA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Nunito" panose="00000500000000000000" pitchFamily="2" charset="0"/>
              </a:rPr>
              <a:t>What do you think would happen if I put the numbers in descending order? 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3DC8B8B2-0652-48F7-B23B-1281CDC50A31}"/>
              </a:ext>
            </a:extLst>
          </p:cNvPr>
          <p:cNvPicPr/>
          <p:nvPr/>
        </p:nvPicPr>
        <p:blipFill rotWithShape="1">
          <a:blip r:embed="rId8"/>
          <a:srcRect r="39178" b="14467"/>
          <a:stretch/>
        </p:blipFill>
        <p:spPr>
          <a:xfrm>
            <a:off x="3473558" y="4365522"/>
            <a:ext cx="4085482" cy="65592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EB45EB5B-25B2-49C5-8D40-9ADFD8700CF1}"/>
              </a:ext>
            </a:extLst>
          </p:cNvPr>
          <p:cNvSpPr txBox="1"/>
          <p:nvPr/>
        </p:nvSpPr>
        <p:spPr>
          <a:xfrm>
            <a:off x="9427336" y="2994080"/>
            <a:ext cx="2355939" cy="224742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Nunito" panose="00000500000000000000" pitchFamily="2" charset="0"/>
              </a:rPr>
              <a:t>The ‘More than, less than &amp; Equal’ Tool helps us compare the value of numbers. </a:t>
            </a:r>
          </a:p>
          <a:p>
            <a:pPr algn="ctr"/>
            <a:endParaRPr lang="en-GB" b="1" dirty="0">
              <a:latin typeface="Nunito" panose="00000500000000000000" pitchFamily="2" charset="0"/>
            </a:endParaRPr>
          </a:p>
          <a:p>
            <a:pPr algn="ctr"/>
            <a:endParaRPr lang="en-GB" b="1" dirty="0">
              <a:latin typeface="Nunito" panose="00000500000000000000" pitchFamily="2" charset="0"/>
            </a:endParaRP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54C2EA00-A5E9-4027-8657-64A95E765A58}"/>
              </a:ext>
            </a:extLst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6940" y="4532810"/>
            <a:ext cx="636729" cy="65646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9307B4C-A105-46AE-8A16-74083B33EB6D}"/>
              </a:ext>
            </a:extLst>
          </p:cNvPr>
          <p:cNvSpPr txBox="1"/>
          <p:nvPr/>
        </p:nvSpPr>
        <p:spPr>
          <a:xfrm>
            <a:off x="10822376" y="1690688"/>
            <a:ext cx="12954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latin typeface="Nunito" panose="00000500000000000000" pitchFamily="2" charset="0"/>
                <a:ea typeface="Times New Roman" panose="02020603050405020304" pitchFamily="18" charset="0"/>
                <a:cs typeface="Calibri" panose="020F0502020204030204" pitchFamily="34" charset="0"/>
              </a:rPr>
              <a:t>Spreadsheet </a:t>
            </a:r>
          </a:p>
          <a:p>
            <a:r>
              <a:rPr lang="en-GB" sz="1400" dirty="0">
                <a:solidFill>
                  <a:srgbClr val="000000"/>
                </a:solidFill>
                <a:latin typeface="Nunito" panose="00000500000000000000" pitchFamily="2" charset="0"/>
                <a:ea typeface="Times New Roman" panose="02020603050405020304" pitchFamily="18" charset="0"/>
                <a:cs typeface="Calibri" panose="020F0502020204030204" pitchFamily="34" charset="0"/>
              </a:rPr>
              <a:t>(Example 1).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574427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2" grpId="0" animBg="1"/>
      <p:bldP spid="33" grpId="0" animBg="1"/>
      <p:bldP spid="34" grpId="0" animBg="1"/>
      <p:bldP spid="3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B04E1-0535-4D08-97CE-B5DBA22C90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834" y="-5427"/>
            <a:ext cx="11784330" cy="1325563"/>
          </a:xfrm>
        </p:spPr>
        <p:txBody>
          <a:bodyPr>
            <a:normAutofit/>
          </a:bodyPr>
          <a:lstStyle/>
          <a:p>
            <a:r>
              <a:rPr lang="en-GB" dirty="0">
                <a:latin typeface="Palanquin Dark SemiBold" panose="020B0704020203020204" pitchFamily="34" charset="0"/>
                <a:cs typeface="Palanquin Dark SemiBold" panose="020B0704020203020204" pitchFamily="34" charset="0"/>
              </a:rPr>
              <a:t>Activity 1: Creating a number line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48C231-1311-4707-84AE-1D38711EE1FE}"/>
              </a:ext>
            </a:extLst>
          </p:cNvPr>
          <p:cNvSpPr txBox="1"/>
          <p:nvPr/>
        </p:nvSpPr>
        <p:spPr>
          <a:xfrm>
            <a:off x="838200" y="6180930"/>
            <a:ext cx="105156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Need more support? Contact us:</a:t>
            </a:r>
          </a:p>
          <a:p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Tel: +61 (0)380 015 024 </a:t>
            </a:r>
            <a:r>
              <a:rPr lang="en-US" sz="1050" dirty="0">
                <a:solidFill>
                  <a:srgbClr val="8E24AA"/>
                </a:solidFill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|</a:t>
            </a:r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 Email: support@2simple.com.au </a:t>
            </a:r>
            <a:r>
              <a:rPr lang="en-US" sz="1050" dirty="0">
                <a:solidFill>
                  <a:srgbClr val="8E24AA"/>
                </a:solidFill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|</a:t>
            </a:r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 Twitter: @2simpleAus</a:t>
            </a:r>
            <a:endParaRPr lang="en-GB" sz="105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5F4818-3E37-4E2E-B485-07B3B4705BF8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6185" y="6192203"/>
            <a:ext cx="1237615" cy="342900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62588E9-EA66-421A-9377-37D8CFDB7762}"/>
              </a:ext>
            </a:extLst>
          </p:cNvPr>
          <p:cNvSpPr txBox="1"/>
          <p:nvPr/>
        </p:nvSpPr>
        <p:spPr>
          <a:xfrm>
            <a:off x="11353800" y="365125"/>
            <a:ext cx="69015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Slide 6</a:t>
            </a:r>
            <a:endParaRPr lang="en-GB" sz="105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534A4F5-5050-4256-8F7F-E81AB114DC4C}"/>
              </a:ext>
            </a:extLst>
          </p:cNvPr>
          <p:cNvSpPr txBox="1"/>
          <p:nvPr/>
        </p:nvSpPr>
        <p:spPr>
          <a:xfrm>
            <a:off x="2448769" y="1254490"/>
            <a:ext cx="1284204" cy="408623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Nunito" panose="00000500000000000000" pitchFamily="2" charset="0"/>
              </a:rPr>
              <a:t>Steps: 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DD30C2D8-4424-4211-BC04-B11D58B97623}"/>
              </a:ext>
            </a:extLst>
          </p:cNvPr>
          <p:cNvSpPr txBox="1">
            <a:spLocks/>
          </p:cNvSpPr>
          <p:nvPr/>
        </p:nvSpPr>
        <p:spPr>
          <a:xfrm>
            <a:off x="295349" y="925713"/>
            <a:ext cx="10515600" cy="4995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GB" sz="1800" dirty="0">
                <a:solidFill>
                  <a:srgbClr val="000000"/>
                </a:solidFill>
                <a:latin typeface="Nunito" panose="00000500000000000000" pitchFamily="2" charset="0"/>
                <a:ea typeface="Times New Roman" panose="02020603050405020304" pitchFamily="18" charset="0"/>
                <a:cs typeface="Calibri" panose="020F0502020204030204" pitchFamily="34" charset="0"/>
              </a:rPr>
              <a:t>Let’s create our own number line file by opening a blank file. 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959FF07-F2AA-4C06-B0FE-11489AD324C2}"/>
              </a:ext>
            </a:extLst>
          </p:cNvPr>
          <p:cNvSpPr txBox="1"/>
          <p:nvPr/>
        </p:nvSpPr>
        <p:spPr>
          <a:xfrm>
            <a:off x="295349" y="2905670"/>
            <a:ext cx="2802184" cy="1328023"/>
          </a:xfrm>
          <a:prstGeom prst="roundRect">
            <a:avLst/>
          </a:prstGeom>
          <a:solidFill>
            <a:srgbClr val="DA9EEA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Nunito" panose="00000500000000000000" pitchFamily="2" charset="0"/>
              </a:rPr>
              <a:t>2. Click on each alternate cell in the row below the number line and add the tool. 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54C2EA00-A5E9-4027-8657-64A95E765A58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2801" y="3357754"/>
            <a:ext cx="530172" cy="56638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A1D092F-2552-4E8A-B6D6-35C98E889E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65352" y="2870592"/>
            <a:ext cx="1170595" cy="132485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34F2326-F2B4-4944-8E25-0653A2A581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19946" y="3148926"/>
            <a:ext cx="6224008" cy="119443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115336B9-1D51-4ED0-908F-13128DDF6D98}"/>
              </a:ext>
            </a:extLst>
          </p:cNvPr>
          <p:cNvSpPr txBox="1"/>
          <p:nvPr/>
        </p:nvSpPr>
        <p:spPr>
          <a:xfrm>
            <a:off x="295349" y="4517931"/>
            <a:ext cx="3969848" cy="715089"/>
          </a:xfrm>
          <a:prstGeom prst="roundRect">
            <a:avLst/>
          </a:prstGeom>
          <a:solidFill>
            <a:srgbClr val="DA9EEA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Nunito" panose="00000500000000000000" pitchFamily="2" charset="0"/>
              </a:rPr>
              <a:t>3. Make numbers movable. *Click on a number then click on move tool.  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8EBA2BDF-ACDB-467A-85FA-3F1B5C99A3BD}"/>
              </a:ext>
            </a:extLst>
          </p:cNvPr>
          <p:cNvPicPr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01" t="12328" r="6800" b="7638"/>
          <a:stretch/>
        </p:blipFill>
        <p:spPr bwMode="auto">
          <a:xfrm>
            <a:off x="4479772" y="4702305"/>
            <a:ext cx="530172" cy="4759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D41E0DA-FE61-41E1-98C5-DF345E1201F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24520" y="4522102"/>
            <a:ext cx="1720105" cy="91131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8EC3D33-109E-4EBF-A883-41A165DFADBE}"/>
              </a:ext>
            </a:extLst>
          </p:cNvPr>
          <p:cNvSpPr txBox="1"/>
          <p:nvPr/>
        </p:nvSpPr>
        <p:spPr>
          <a:xfrm>
            <a:off x="295349" y="5489421"/>
            <a:ext cx="5561621" cy="715089"/>
          </a:xfrm>
          <a:prstGeom prst="roundRect">
            <a:avLst/>
          </a:prstGeom>
          <a:solidFill>
            <a:srgbClr val="DA9EEA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Nunito" panose="00000500000000000000" pitchFamily="2" charset="0"/>
              </a:rPr>
              <a:t> 4. Test to see if it works by moving the numbers next to the ‘greater than, less than, equal to’ tools.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E48AA38-76DE-4289-996E-EE5C6C0CA31A}"/>
              </a:ext>
            </a:extLst>
          </p:cNvPr>
          <p:cNvSpPr txBox="1"/>
          <p:nvPr/>
        </p:nvSpPr>
        <p:spPr>
          <a:xfrm>
            <a:off x="331906" y="1742099"/>
            <a:ext cx="5525064" cy="1021556"/>
          </a:xfrm>
          <a:prstGeom prst="roundRect">
            <a:avLst/>
          </a:prstGeom>
          <a:solidFill>
            <a:srgbClr val="DA9EEA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Nunito" panose="00000500000000000000" pitchFamily="2" charset="0"/>
              </a:rPr>
              <a:t>1. Create a number line: Put a few numbers that you feel comfortable with in cells. You might use 3 digit numbers or even negative numbers. 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4A0B77AD-D845-4635-B1DF-B17A13E675C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60162" y="1990816"/>
            <a:ext cx="5363845" cy="535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036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23" grpId="0" animBg="1"/>
      <p:bldP spid="18" grpId="0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B04E1-0535-4D08-97CE-B5DBA22C90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835" y="178274"/>
            <a:ext cx="11784330" cy="1325563"/>
          </a:xfrm>
        </p:spPr>
        <p:txBody>
          <a:bodyPr>
            <a:normAutofit/>
          </a:bodyPr>
          <a:lstStyle/>
          <a:p>
            <a:r>
              <a:rPr lang="en-GB" dirty="0">
                <a:latin typeface="Palanquin Dark SemiBold" panose="020B0704020203020204" pitchFamily="34" charset="0"/>
                <a:cs typeface="Palanquin Dark SemiBold" panose="020B0704020203020204" pitchFamily="34" charset="0"/>
              </a:rPr>
              <a:t>Activity 2: Estimations and indications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48C231-1311-4707-84AE-1D38711EE1FE}"/>
              </a:ext>
            </a:extLst>
          </p:cNvPr>
          <p:cNvSpPr txBox="1"/>
          <p:nvPr/>
        </p:nvSpPr>
        <p:spPr>
          <a:xfrm>
            <a:off x="838200" y="6176963"/>
            <a:ext cx="105156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Need more support? Contact us:</a:t>
            </a:r>
          </a:p>
          <a:p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Tel: +61 (0)380 015 024 </a:t>
            </a:r>
            <a:r>
              <a:rPr lang="en-US" sz="1050" dirty="0">
                <a:solidFill>
                  <a:srgbClr val="8E24AA"/>
                </a:solidFill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|</a:t>
            </a:r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 Email: support@2simple.com.au </a:t>
            </a:r>
            <a:r>
              <a:rPr lang="en-US" sz="1050" dirty="0">
                <a:solidFill>
                  <a:srgbClr val="8E24AA"/>
                </a:solidFill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|</a:t>
            </a:r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 Twitter: @2simpleAus</a:t>
            </a:r>
            <a:endParaRPr lang="en-GB" sz="105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5F4818-3E37-4E2E-B485-07B3B4705BF8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6185" y="6192203"/>
            <a:ext cx="1237615" cy="342900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62588E9-EA66-421A-9377-37D8CFDB7762}"/>
              </a:ext>
            </a:extLst>
          </p:cNvPr>
          <p:cNvSpPr txBox="1"/>
          <p:nvPr/>
        </p:nvSpPr>
        <p:spPr>
          <a:xfrm>
            <a:off x="11353800" y="365125"/>
            <a:ext cx="69015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Slide 7</a:t>
            </a:r>
            <a:endParaRPr lang="en-GB" sz="105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21D2011-BF8D-495F-9FDD-2D74D427F354}"/>
              </a:ext>
            </a:extLst>
          </p:cNvPr>
          <p:cNvSpPr txBox="1"/>
          <p:nvPr/>
        </p:nvSpPr>
        <p:spPr>
          <a:xfrm>
            <a:off x="471197" y="1739366"/>
            <a:ext cx="2694789" cy="1021556"/>
          </a:xfrm>
          <a:prstGeom prst="round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latin typeface="Nunito" panose="00000500000000000000" pitchFamily="2" charset="0"/>
              </a:rPr>
              <a:t>The challenge here is to use estimation to work out the answer. 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A9513061-853C-4F98-ACA3-8A6EF451F826}"/>
              </a:ext>
            </a:extLst>
          </p:cNvPr>
          <p:cNvSpPr txBox="1">
            <a:spLocks/>
          </p:cNvSpPr>
          <p:nvPr/>
        </p:nvSpPr>
        <p:spPr>
          <a:xfrm>
            <a:off x="203835" y="1235941"/>
            <a:ext cx="10427844" cy="33416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GB" sz="1800" dirty="0">
                <a:solidFill>
                  <a:srgbClr val="000000"/>
                </a:solidFill>
                <a:latin typeface="Nunito" panose="00000500000000000000" pitchFamily="2" charset="0"/>
                <a:ea typeface="Times New Roman" panose="02020603050405020304" pitchFamily="18" charset="0"/>
                <a:cs typeface="Calibri" panose="020F0502020204030204" pitchFamily="34" charset="0"/>
              </a:rPr>
              <a:t>Now we have tested our number line, let’s have a look at the 2</a:t>
            </a:r>
            <a:r>
              <a:rPr lang="en-GB" sz="1800" baseline="30000" dirty="0">
                <a:solidFill>
                  <a:srgbClr val="000000"/>
                </a:solidFill>
                <a:latin typeface="Nunito" panose="00000500000000000000" pitchFamily="2" charset="0"/>
                <a:ea typeface="Times New Roman" panose="02020603050405020304" pitchFamily="18" charset="0"/>
                <a:cs typeface="Calibri" panose="020F0502020204030204" pitchFamily="34" charset="0"/>
              </a:rPr>
              <a:t>nd</a:t>
            </a:r>
            <a:r>
              <a:rPr lang="en-GB" sz="1800" dirty="0">
                <a:solidFill>
                  <a:srgbClr val="000000"/>
                </a:solidFill>
                <a:latin typeface="Nunito" panose="00000500000000000000" pitchFamily="2" charset="0"/>
                <a:ea typeface="Times New Roman" panose="02020603050405020304" pitchFamily="18" charset="0"/>
                <a:cs typeface="Calibri" panose="020F0502020204030204" pitchFamily="34" charset="0"/>
              </a:rPr>
              <a:t> example file. </a:t>
            </a:r>
          </a:p>
        </p:txBody>
      </p:sp>
      <p:pic>
        <p:nvPicPr>
          <p:cNvPr id="28" name="Picture 27">
            <a:hlinkClick r:id="rId4"/>
            <a:extLst>
              <a:ext uri="{FF2B5EF4-FFF2-40B4-BE49-F238E27FC236}">
                <a16:creationId xmlns:a16="http://schemas.microsoft.com/office/drawing/2014/main" id="{BE96C8B6-F7F6-46CF-95C4-3943D7903D8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4884" b="24558"/>
          <a:stretch/>
        </p:blipFill>
        <p:spPr>
          <a:xfrm>
            <a:off x="10757571" y="826754"/>
            <a:ext cx="1295400" cy="98121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B593B6E8-B316-43AA-9F7C-8255B4293A88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3518854" y="1793564"/>
            <a:ext cx="6597331" cy="371769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75E8D487-D7FB-4078-B9A1-B9C5C74EDEAB}"/>
              </a:ext>
            </a:extLst>
          </p:cNvPr>
          <p:cNvSpPr txBox="1"/>
          <p:nvPr/>
        </p:nvSpPr>
        <p:spPr>
          <a:xfrm>
            <a:off x="471197" y="3006830"/>
            <a:ext cx="2694789" cy="1021556"/>
          </a:xfrm>
          <a:prstGeom prst="round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latin typeface="Nunito" panose="00000500000000000000" pitchFamily="2" charset="0"/>
              </a:rPr>
              <a:t>The ‘tool’ will help you get closer and closer to the answer.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4E1AF38-5E97-44F3-9A10-CE59A5BF9118}"/>
              </a:ext>
            </a:extLst>
          </p:cNvPr>
          <p:cNvSpPr txBox="1"/>
          <p:nvPr/>
        </p:nvSpPr>
        <p:spPr>
          <a:xfrm>
            <a:off x="235597" y="4169740"/>
            <a:ext cx="3165987" cy="1940957"/>
          </a:xfrm>
          <a:prstGeom prst="round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latin typeface="Nunito" panose="00000500000000000000" pitchFamily="2" charset="0"/>
              </a:rPr>
              <a:t>Experiment on your copy of the file by adding some estimated numbers to the next cell and see if the answer is less, more than or equal too.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AB45E23-10BC-4454-82CA-74BF045C9480}"/>
              </a:ext>
            </a:extLst>
          </p:cNvPr>
          <p:cNvSpPr txBox="1"/>
          <p:nvPr/>
        </p:nvSpPr>
        <p:spPr>
          <a:xfrm>
            <a:off x="10757571" y="1754076"/>
            <a:ext cx="12954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latin typeface="Nunito" panose="00000500000000000000" pitchFamily="2" charset="0"/>
                <a:ea typeface="Times New Roman" panose="02020603050405020304" pitchFamily="18" charset="0"/>
                <a:cs typeface="Calibri" panose="020F0502020204030204" pitchFamily="34" charset="0"/>
              </a:rPr>
              <a:t>Spreadsheet </a:t>
            </a:r>
          </a:p>
          <a:p>
            <a:r>
              <a:rPr lang="en-GB" sz="1400" dirty="0">
                <a:solidFill>
                  <a:srgbClr val="000000"/>
                </a:solidFill>
                <a:latin typeface="Nunito" panose="00000500000000000000" pitchFamily="2" charset="0"/>
                <a:ea typeface="Times New Roman" panose="02020603050405020304" pitchFamily="18" charset="0"/>
                <a:cs typeface="Calibri" panose="020F0502020204030204" pitchFamily="34" charset="0"/>
              </a:rPr>
              <a:t>(Example 2). </a:t>
            </a:r>
            <a:endParaRPr lang="en-GB" sz="1400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18BD352-D5D1-46AD-B0D9-39AF73FB21C7}"/>
              </a:ext>
            </a:extLst>
          </p:cNvPr>
          <p:cNvCxnSpPr>
            <a:cxnSpLocks/>
          </p:cNvCxnSpPr>
          <p:nvPr/>
        </p:nvCxnSpPr>
        <p:spPr>
          <a:xfrm flipV="1">
            <a:off x="3401584" y="3426622"/>
            <a:ext cx="3659616" cy="137555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13278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B04E1-0535-4D08-97CE-B5DBA22C90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835" y="178274"/>
            <a:ext cx="11784330" cy="1325563"/>
          </a:xfrm>
        </p:spPr>
        <p:txBody>
          <a:bodyPr>
            <a:normAutofit/>
          </a:bodyPr>
          <a:lstStyle/>
          <a:p>
            <a:r>
              <a:rPr lang="en-GB" dirty="0">
                <a:latin typeface="Palanquin Dark SemiBold" panose="020B0704020203020204" pitchFamily="34" charset="0"/>
                <a:cs typeface="Palanquin Dark SemiBold" panose="020B0704020203020204" pitchFamily="34" charset="0"/>
              </a:rPr>
              <a:t>Activity 3: Spin Tool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48C231-1311-4707-84AE-1D38711EE1FE}"/>
              </a:ext>
            </a:extLst>
          </p:cNvPr>
          <p:cNvSpPr txBox="1"/>
          <p:nvPr/>
        </p:nvSpPr>
        <p:spPr>
          <a:xfrm>
            <a:off x="838200" y="6176963"/>
            <a:ext cx="105156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Need more support? Contact us:</a:t>
            </a:r>
          </a:p>
          <a:p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Tel: +61 (0)380 015 024 </a:t>
            </a:r>
            <a:r>
              <a:rPr lang="en-US" sz="1050" dirty="0">
                <a:solidFill>
                  <a:srgbClr val="8E24AA"/>
                </a:solidFill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|</a:t>
            </a:r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 Email: support@2simple.com.au </a:t>
            </a:r>
            <a:r>
              <a:rPr lang="en-US" sz="1050" dirty="0">
                <a:solidFill>
                  <a:srgbClr val="8E24AA"/>
                </a:solidFill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|</a:t>
            </a:r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 Twitter: @2simpleAus</a:t>
            </a:r>
            <a:endParaRPr lang="en-GB" sz="105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5F4818-3E37-4E2E-B485-07B3B4705BF8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6185" y="6192203"/>
            <a:ext cx="1237615" cy="342900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62588E9-EA66-421A-9377-37D8CFDB7762}"/>
              </a:ext>
            </a:extLst>
          </p:cNvPr>
          <p:cNvSpPr txBox="1"/>
          <p:nvPr/>
        </p:nvSpPr>
        <p:spPr>
          <a:xfrm>
            <a:off x="11353800" y="365125"/>
            <a:ext cx="69015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Slide 8</a:t>
            </a:r>
            <a:endParaRPr lang="en-GB" sz="1050" dirty="0"/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A9513061-853C-4F98-ACA3-8A6EF451F826}"/>
              </a:ext>
            </a:extLst>
          </p:cNvPr>
          <p:cNvSpPr txBox="1">
            <a:spLocks/>
          </p:cNvSpPr>
          <p:nvPr/>
        </p:nvSpPr>
        <p:spPr>
          <a:xfrm>
            <a:off x="203835" y="1235941"/>
            <a:ext cx="10427844" cy="33416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GB" sz="1800" dirty="0">
                <a:solidFill>
                  <a:srgbClr val="000000"/>
                </a:solidFill>
                <a:latin typeface="Nunito" panose="00000500000000000000" pitchFamily="2" charset="0"/>
                <a:ea typeface="Times New Roman" panose="02020603050405020304" pitchFamily="18" charset="0"/>
                <a:cs typeface="Calibri" panose="020F0502020204030204" pitchFamily="34" charset="0"/>
              </a:rPr>
              <a:t>Find some space on your sheet or save it and open a blank one.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0E96F0E-125B-498A-829C-C438642A112F}"/>
              </a:ext>
            </a:extLst>
          </p:cNvPr>
          <p:cNvSpPr txBox="1"/>
          <p:nvPr/>
        </p:nvSpPr>
        <p:spPr>
          <a:xfrm>
            <a:off x="408535" y="1958484"/>
            <a:ext cx="2174070" cy="715089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Can you create what you see here? </a:t>
            </a:r>
          </a:p>
        </p:txBody>
      </p:sp>
      <p:pic>
        <p:nvPicPr>
          <p:cNvPr id="31" name="Picture 30" descr="Icon&#10;&#10;Description automatically generated">
            <a:extLst>
              <a:ext uri="{FF2B5EF4-FFF2-40B4-BE49-F238E27FC236}">
                <a16:creationId xmlns:a16="http://schemas.microsoft.com/office/drawing/2014/main" id="{538BFBD3-C975-47AF-A5E9-1C2FA972435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24" t="18286" r="16060" b="21166"/>
          <a:stretch/>
        </p:blipFill>
        <p:spPr>
          <a:xfrm>
            <a:off x="6663794" y="3724967"/>
            <a:ext cx="667845" cy="604287"/>
          </a:xfrm>
          <a:prstGeom prst="rect">
            <a:avLst/>
          </a:prstGeom>
        </p:spPr>
      </p:pic>
      <p:pic>
        <p:nvPicPr>
          <p:cNvPr id="32" name="Picture 31" descr="Icon&#10;&#10;Description automatically generated">
            <a:extLst>
              <a:ext uri="{FF2B5EF4-FFF2-40B4-BE49-F238E27FC236}">
                <a16:creationId xmlns:a16="http://schemas.microsoft.com/office/drawing/2014/main" id="{696FF2BD-D25D-48A0-8166-94D3C795D93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24" t="18286" r="16060" b="21166"/>
          <a:stretch/>
        </p:blipFill>
        <p:spPr>
          <a:xfrm>
            <a:off x="2627199" y="1502363"/>
            <a:ext cx="667845" cy="604287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E5AA599E-3B81-4A0E-9C42-4AC2DA8E6478}"/>
              </a:ext>
            </a:extLst>
          </p:cNvPr>
          <p:cNvSpPr txBox="1"/>
          <p:nvPr/>
        </p:nvSpPr>
        <p:spPr>
          <a:xfrm>
            <a:off x="341480" y="3749129"/>
            <a:ext cx="2174070" cy="102155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Find the ‘Spin’ tool and add it. </a:t>
            </a:r>
          </a:p>
          <a:p>
            <a:endParaRPr lang="en-GB" b="1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A708F6D-62F4-4437-A4D1-40AB970D35C9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4007484" y="1839205"/>
            <a:ext cx="5654675" cy="179032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3CBD878-BB06-48C7-B6E8-7F3D9AE9F7C3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7799" y="4120534"/>
            <a:ext cx="636729" cy="631377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28CACA8-E261-4EE7-9C11-A60DAAC18F4B}"/>
              </a:ext>
            </a:extLst>
          </p:cNvPr>
          <p:cNvCxnSpPr>
            <a:cxnSpLocks/>
          </p:cNvCxnSpPr>
          <p:nvPr/>
        </p:nvCxnSpPr>
        <p:spPr>
          <a:xfrm flipV="1">
            <a:off x="2529841" y="2956621"/>
            <a:ext cx="2042159" cy="116091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057F8590-AF78-421E-A758-385A2A78C396}"/>
              </a:ext>
            </a:extLst>
          </p:cNvPr>
          <p:cNvSpPr txBox="1"/>
          <p:nvPr/>
        </p:nvSpPr>
        <p:spPr>
          <a:xfrm>
            <a:off x="3951869" y="4259907"/>
            <a:ext cx="2802184" cy="1021556"/>
          </a:xfrm>
          <a:prstGeom prst="roundRect">
            <a:avLst/>
          </a:prstGeom>
          <a:solidFill>
            <a:srgbClr val="DA9EEA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Click on one of </a:t>
            </a:r>
            <a:r>
              <a:rPr lang="en-GB" b="1"/>
              <a:t>the arrows </a:t>
            </a:r>
            <a:r>
              <a:rPr lang="en-GB" b="1" dirty="0"/>
              <a:t>on the spinning tool. What happens?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4648B51-4064-4708-BFBB-C4149DB34A7C}"/>
              </a:ext>
            </a:extLst>
          </p:cNvPr>
          <p:cNvSpPr txBox="1"/>
          <p:nvPr/>
        </p:nvSpPr>
        <p:spPr>
          <a:xfrm>
            <a:off x="7241380" y="4267269"/>
            <a:ext cx="3274220" cy="1021556"/>
          </a:xfrm>
          <a:prstGeom prst="roundRect">
            <a:avLst/>
          </a:prstGeom>
          <a:solidFill>
            <a:srgbClr val="DA9EEA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Can you create your own times table machine for other times tables? </a:t>
            </a:r>
          </a:p>
        </p:txBody>
      </p:sp>
      <p:pic>
        <p:nvPicPr>
          <p:cNvPr id="21" name="Picture 20" descr="Icon&#10;&#10;Description automatically generated">
            <a:extLst>
              <a:ext uri="{FF2B5EF4-FFF2-40B4-BE49-F238E27FC236}">
                <a16:creationId xmlns:a16="http://schemas.microsoft.com/office/drawing/2014/main" id="{6215427D-F712-4E6D-97F7-BA66FC4F71F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24" t="18286" r="16060" b="21166"/>
          <a:stretch/>
        </p:blipFill>
        <p:spPr>
          <a:xfrm>
            <a:off x="10401069" y="3646255"/>
            <a:ext cx="667845" cy="604287"/>
          </a:xfrm>
          <a:prstGeom prst="rect">
            <a:avLst/>
          </a:prstGeom>
        </p:spPr>
      </p:pic>
      <p:pic>
        <p:nvPicPr>
          <p:cNvPr id="11" name="Picture 10">
            <a:hlinkClick r:id="rId7"/>
            <a:extLst>
              <a:ext uri="{FF2B5EF4-FFF2-40B4-BE49-F238E27FC236}">
                <a16:creationId xmlns:a16="http://schemas.microsoft.com/office/drawing/2014/main" id="{16661794-261C-4FE1-8B5B-8A05B21EA43E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7" t="12911" r="54279"/>
          <a:stretch/>
        </p:blipFill>
        <p:spPr>
          <a:xfrm>
            <a:off x="10401069" y="614892"/>
            <a:ext cx="769404" cy="1218401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708567F7-758C-4EBB-AFF2-92280D8A8DA1}"/>
              </a:ext>
            </a:extLst>
          </p:cNvPr>
          <p:cNvSpPr txBox="1"/>
          <p:nvPr/>
        </p:nvSpPr>
        <p:spPr>
          <a:xfrm>
            <a:off x="10013744" y="1585343"/>
            <a:ext cx="154405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latin typeface="Nunito" panose="00000500000000000000" pitchFamily="2" charset="0"/>
                <a:cs typeface="Calibri" panose="020F0502020204030204" pitchFamily="34" charset="0"/>
              </a:rPr>
              <a:t>iPad friendly file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379027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18" grpId="0" animBg="1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B04E1-0535-4D08-97CE-B5DBA22C90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rgbClr val="000000"/>
                </a:solidFill>
                <a:effectLst/>
                <a:latin typeface="Palanquin Dark SemiBold" panose="020B07040202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Review Success </a:t>
            </a:r>
            <a:r>
              <a:rPr lang="en-GB" b="1" dirty="0">
                <a:solidFill>
                  <a:srgbClr val="000000"/>
                </a:solidFill>
                <a:latin typeface="Palanquin Dark SemiBold" panose="020B07040202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b="1" dirty="0">
                <a:solidFill>
                  <a:srgbClr val="000000"/>
                </a:solidFill>
                <a:effectLst/>
                <a:latin typeface="Palanquin Dark SemiBold" panose="020B07040202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riteria</a:t>
            </a:r>
            <a:endParaRPr lang="en-GB" dirty="0">
              <a:latin typeface="Palanquin Dark SemiBold" panose="020B0704020203020204" pitchFamily="34" charset="0"/>
              <a:cs typeface="Palanquin Dark SemiBold" panose="020B0704020203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5FCCA1-1AAE-4DC4-A6EA-1B449F4D8E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  <a:buBlip>
                <a:blip r:embed="rId3"/>
              </a:buBlip>
            </a:pPr>
            <a:r>
              <a:rPr lang="en-GB" sz="1800" dirty="0">
                <a:latin typeface="Nunito" panose="00000500000000000000" pitchFamily="2" charset="0"/>
                <a:ea typeface="Nunito" panose="00000500000000000000" pitchFamily="2" charset="0"/>
                <a:cs typeface="Nunito" panose="00000500000000000000" pitchFamily="2" charset="0"/>
              </a:rPr>
              <a:t>I</a:t>
            </a:r>
            <a:r>
              <a:rPr lang="en-GB" sz="1800" dirty="0">
                <a:effectLst/>
                <a:latin typeface="Nunito" panose="00000500000000000000" pitchFamily="2" charset="0"/>
                <a:ea typeface="Nunito" panose="00000500000000000000" pitchFamily="2" charset="0"/>
                <a:cs typeface="Nunito" panose="00000500000000000000" pitchFamily="2" charset="0"/>
              </a:rPr>
              <a:t> can use the ‘more than’, ‘less than’ and ‘equals’ tools to compare different numbers and help to work out solutions to calculations.</a:t>
            </a:r>
          </a:p>
          <a:p>
            <a:pPr>
              <a:spcAft>
                <a:spcPts val="600"/>
              </a:spcAft>
              <a:buBlip>
                <a:blip r:embed="rId3"/>
              </a:buBlip>
            </a:pPr>
            <a:r>
              <a:rPr lang="en-GB" sz="1800">
                <a:effectLst/>
                <a:latin typeface="Nunito" panose="00000500000000000000" pitchFamily="2" charset="0"/>
                <a:ea typeface="Nunito" panose="00000500000000000000" pitchFamily="2" charset="0"/>
                <a:cs typeface="Nunito" panose="00000500000000000000" pitchFamily="2" charset="0"/>
              </a:rPr>
              <a:t>I </a:t>
            </a:r>
            <a:r>
              <a:rPr lang="en-GB" sz="1800" dirty="0">
                <a:effectLst/>
                <a:latin typeface="Nunito" panose="00000500000000000000" pitchFamily="2" charset="0"/>
                <a:ea typeface="Nunito" panose="00000500000000000000" pitchFamily="2" charset="0"/>
                <a:cs typeface="Nunito" panose="00000500000000000000" pitchFamily="2" charset="0"/>
              </a:rPr>
              <a:t>can use the ‘spin’ tool to count through times tables.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48C231-1311-4707-84AE-1D38711EE1FE}"/>
              </a:ext>
            </a:extLst>
          </p:cNvPr>
          <p:cNvSpPr txBox="1"/>
          <p:nvPr/>
        </p:nvSpPr>
        <p:spPr>
          <a:xfrm>
            <a:off x="838200" y="6176963"/>
            <a:ext cx="105156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Need more support? Contact us:</a:t>
            </a:r>
          </a:p>
          <a:p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Tel: +61 (0)380 015 024 </a:t>
            </a:r>
            <a:r>
              <a:rPr lang="en-US" sz="1050" dirty="0">
                <a:solidFill>
                  <a:srgbClr val="8E24AA"/>
                </a:solidFill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|</a:t>
            </a:r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 Email: support@2simple.com.au </a:t>
            </a:r>
            <a:r>
              <a:rPr lang="en-US" sz="1050" dirty="0">
                <a:solidFill>
                  <a:srgbClr val="8E24AA"/>
                </a:solidFill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|</a:t>
            </a:r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 Twitter: @2simpleAus</a:t>
            </a:r>
            <a:endParaRPr lang="en-GB" sz="105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5F4818-3E37-4E2E-B485-07B3B4705BF8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6185" y="6192203"/>
            <a:ext cx="1237615" cy="342900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62588E9-EA66-421A-9377-37D8CFDB7762}"/>
              </a:ext>
            </a:extLst>
          </p:cNvPr>
          <p:cNvSpPr txBox="1"/>
          <p:nvPr/>
        </p:nvSpPr>
        <p:spPr>
          <a:xfrm>
            <a:off x="11353800" y="365125"/>
            <a:ext cx="69015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Slide </a:t>
            </a:r>
            <a:fld id="{55C8F386-4F53-41B5-9FE5-8CDE384B50BF}" type="slidenum">
              <a:rPr lang="en-US" sz="1050" smtClean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9</a:t>
            </a:fld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4234819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29A8F9B8A978A47A35AB74DB814E8C0" ma:contentTypeVersion="9" ma:contentTypeDescription="Create a new document." ma:contentTypeScope="" ma:versionID="1e2f54944541776e6ca6b158b464293b">
  <xsd:schema xmlns:xsd="http://www.w3.org/2001/XMLSchema" xmlns:xs="http://www.w3.org/2001/XMLSchema" xmlns:p="http://schemas.microsoft.com/office/2006/metadata/properties" xmlns:ns2="13450042-f009-418d-a922-a3175eeea887" targetNamespace="http://schemas.microsoft.com/office/2006/metadata/properties" ma:root="true" ma:fieldsID="5a60855ffc6e0cbef534e80d5bf1ef84" ns2:_="">
    <xsd:import namespace="13450042-f009-418d-a922-a3175eeea88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450042-f009-418d-a922-a3175eeea88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963F61E-650D-4EC9-9AA3-CD6C03C4BDE1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13450042-f009-418d-a922-a3175eeea887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75FC20B-D0FF-4A76-BB0A-803B6FF0667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3450042-f009-418d-a922-a3175eeea8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FF2F33F-5076-4400-BB2A-AEDD9CA959D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2440</TotalTime>
  <Words>1222</Words>
  <Application>Microsoft Office PowerPoint</Application>
  <PresentationFormat>Widescreen</PresentationFormat>
  <Paragraphs>101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Arial</vt:lpstr>
      <vt:lpstr>Calibri</vt:lpstr>
      <vt:lpstr>Calibri Light</vt:lpstr>
      <vt:lpstr>Nunito</vt:lpstr>
      <vt:lpstr>Palanquin</vt:lpstr>
      <vt:lpstr>Palanquin Dark SemiBold</vt:lpstr>
      <vt:lpstr>Symbol</vt:lpstr>
      <vt:lpstr>Wingdings</vt:lpstr>
      <vt:lpstr>Office Theme</vt:lpstr>
      <vt:lpstr>Lesson 2:</vt:lpstr>
      <vt:lpstr>Aims</vt:lpstr>
      <vt:lpstr>Success Criteria</vt:lpstr>
      <vt:lpstr>Background: Key tasks, vocabulary &amp; tools</vt:lpstr>
      <vt:lpstr>Activity 1: Creating a number line </vt:lpstr>
      <vt:lpstr>Activity 1: Creating a number line</vt:lpstr>
      <vt:lpstr>Activity 2: Estimations and indications</vt:lpstr>
      <vt:lpstr>Activity 3: Spin Tool </vt:lpstr>
      <vt:lpstr>Review Success Criteria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1.7 - Coding - Lesson 1 - Slideshow</dc:title>
  <dc:creator>©2021 2Simple Limited</dc:creator>
  <cp:lastModifiedBy>Sarah Neild</cp:lastModifiedBy>
  <cp:revision>141</cp:revision>
  <dcterms:created xsi:type="dcterms:W3CDTF">2021-04-13T07:23:00Z</dcterms:created>
  <dcterms:modified xsi:type="dcterms:W3CDTF">2021-06-03T00:10:38Z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0x010100F29A8F9B8A978A47A35AB74DB814E8C0</vt:lpwstr>
  </property>
</Properties>
</file>